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CCE8-19EE-4728-8937-F2DBD94F715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7A5A-0E6A-445A-9F29-BA815D2E3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2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CCE8-19EE-4728-8937-F2DBD94F715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7A5A-0E6A-445A-9F29-BA815D2E3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9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CCE8-19EE-4728-8937-F2DBD94F715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7A5A-0E6A-445A-9F29-BA815D2E3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1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CCE8-19EE-4728-8937-F2DBD94F715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7A5A-0E6A-445A-9F29-BA815D2E3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10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CCE8-19EE-4728-8937-F2DBD94F715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7A5A-0E6A-445A-9F29-BA815D2E3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7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CCE8-19EE-4728-8937-F2DBD94F715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7A5A-0E6A-445A-9F29-BA815D2E3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3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CCE8-19EE-4728-8937-F2DBD94F715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7A5A-0E6A-445A-9F29-BA815D2E3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6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CCE8-19EE-4728-8937-F2DBD94F715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7A5A-0E6A-445A-9F29-BA815D2E3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3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CCE8-19EE-4728-8937-F2DBD94F715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7A5A-0E6A-445A-9F29-BA815D2E3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1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CCE8-19EE-4728-8937-F2DBD94F715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7A5A-0E6A-445A-9F29-BA815D2E3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2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CCE8-19EE-4728-8937-F2DBD94F715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7A5A-0E6A-445A-9F29-BA815D2E3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9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ECCE8-19EE-4728-8937-F2DBD94F715C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37A5A-0E6A-445A-9F29-BA815D2E3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2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ossref.org/" TargetMode="External"/><Relationship Id="rId2" Type="http://schemas.openxmlformats.org/officeDocument/2006/relationships/hyperlink" Target="http://api.elsevier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itlab.dbit.dk/~isearch/?q=node/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core.kmi.open.ac.uk/intro/data_dump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eulike.org/faq/data.adp" TargetMode="External"/><Relationship Id="rId2" Type="http://schemas.openxmlformats.org/officeDocument/2006/relationships/hyperlink" Target="http://csxstatic.ist.psu.edu/about/dat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lair.eecs.umich.edu/aan/index.ph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rnetminer.org/citation" TargetMode="External"/><Relationship Id="rId2" Type="http://schemas.openxmlformats.org/officeDocument/2006/relationships/hyperlink" Target="http://www.informatik.uni-trier.de/~ley/faq/How+can+I+download+the+whole+dblp+datase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pmc/tools/ft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6425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Trendy v digitálnych knižniciach, dostupné </a:t>
            </a:r>
            <a:r>
              <a:rPr lang="sk-SK" dirty="0" err="1" smtClean="0"/>
              <a:t>datasety</a:t>
            </a:r>
            <a:r>
              <a:rPr lang="sk-SK" dirty="0" smtClean="0"/>
              <a:t> a služby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96100"/>
            <a:ext cx="6858000" cy="1655762"/>
          </a:xfrm>
        </p:spPr>
        <p:txBody>
          <a:bodyPr/>
          <a:lstStyle/>
          <a:p>
            <a:r>
              <a:rPr lang="sk-SK" dirty="0" smtClean="0"/>
              <a:t>Robo Móro</a:t>
            </a:r>
          </a:p>
          <a:p>
            <a:r>
              <a:rPr lang="sk-SK" dirty="0" err="1" smtClean="0"/>
              <a:t>PeWe</a:t>
            </a:r>
            <a:r>
              <a:rPr lang="sk-SK" dirty="0" smtClean="0"/>
              <a:t>, 7.10.2014</a:t>
            </a:r>
            <a:endParaRPr lang="en-US" dirty="0"/>
          </a:p>
        </p:txBody>
      </p:sp>
      <p:pic>
        <p:nvPicPr>
          <p:cNvPr id="4" name="Obrázok 5" descr="logo_pewe_titled_fullcolor_lbcg_f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52400"/>
            <a:ext cx="220884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Služby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Elsevier</a:t>
            </a:r>
            <a:r>
              <a:rPr lang="sk-SK" dirty="0" smtClean="0"/>
              <a:t> API</a:t>
            </a:r>
          </a:p>
          <a:p>
            <a:pPr lvl="1"/>
            <a:r>
              <a:rPr lang="sk-SK" dirty="0">
                <a:hlinkClick r:id="rId2"/>
              </a:rPr>
              <a:t>http://api.elsevier.com</a:t>
            </a:r>
            <a:r>
              <a:rPr lang="sk-SK" dirty="0" smtClean="0">
                <a:hlinkClick r:id="rId2"/>
              </a:rPr>
              <a:t>/</a:t>
            </a:r>
            <a:endParaRPr lang="sk-SK" dirty="0" smtClean="0"/>
          </a:p>
          <a:p>
            <a:pPr lvl="1"/>
            <a:r>
              <a:rPr lang="sk-SK" dirty="0" smtClean="0"/>
              <a:t>Prístup ku všetkým metadátam aj plným článkom (v rozsahu našej univerzitnej licencie)</a:t>
            </a:r>
          </a:p>
          <a:p>
            <a:r>
              <a:rPr lang="sk-SK" dirty="0" err="1" smtClean="0"/>
              <a:t>CrossRef</a:t>
            </a:r>
            <a:endParaRPr lang="sk-SK" dirty="0" smtClean="0"/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www.crossref.org</a:t>
            </a:r>
            <a:endParaRPr lang="sk-SK" dirty="0" smtClean="0"/>
          </a:p>
          <a:p>
            <a:pPr lvl="1"/>
            <a:r>
              <a:rPr lang="sk-SK" dirty="0" smtClean="0"/>
              <a:t>68 mil. článkov</a:t>
            </a:r>
          </a:p>
          <a:p>
            <a:pPr lvl="1"/>
            <a:r>
              <a:rPr lang="sk-SK" dirty="0" smtClean="0"/>
              <a:t>Možnosť získať asociované metadáta na základe DOI alebo časti názvu</a:t>
            </a:r>
          </a:p>
        </p:txBody>
      </p:sp>
    </p:spTree>
    <p:extLst>
      <p:ext uri="{BB962C8B-B14F-4D97-AF65-F5344CB8AC3E}">
        <p14:creationId xmlns:p14="http://schemas.microsoft.com/office/powerpoint/2010/main" val="1509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DL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Konferencia o digitálnych </a:t>
            </a:r>
            <a:br>
              <a:rPr lang="sk-SK" dirty="0" smtClean="0"/>
            </a:br>
            <a:r>
              <a:rPr lang="sk-SK" dirty="0" smtClean="0"/>
              <a:t>knižniciach</a:t>
            </a:r>
          </a:p>
          <a:p>
            <a:r>
              <a:rPr lang="sk-SK" dirty="0" smtClean="0"/>
              <a:t>8. – 12.9.2014, Londýn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541" y="952960"/>
            <a:ext cx="4098274" cy="546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61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310"/>
            <a:ext cx="5607586" cy="4205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94" y="3459296"/>
            <a:ext cx="4531605" cy="3398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7" y="767049"/>
            <a:ext cx="6643171" cy="498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1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Trendy v 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Odhadovanie počtu citácií</a:t>
            </a:r>
          </a:p>
          <a:p>
            <a:r>
              <a:rPr lang="sk-SK" dirty="0" smtClean="0"/>
              <a:t>Významnosť publikácií a vedcov (aj zmena v čase)</a:t>
            </a:r>
          </a:p>
          <a:p>
            <a:r>
              <a:rPr lang="sk-SK" dirty="0" smtClean="0"/>
              <a:t>Alternatívne metriky hodnotenia článkov</a:t>
            </a:r>
          </a:p>
          <a:p>
            <a:pPr lvl="1"/>
            <a:r>
              <a:rPr lang="sk-SK" dirty="0" smtClean="0"/>
              <a:t>Pípnutia, </a:t>
            </a:r>
            <a:r>
              <a:rPr lang="sk-SK" dirty="0" err="1" smtClean="0"/>
              <a:t>páče</a:t>
            </a:r>
            <a:r>
              <a:rPr lang="sk-SK" dirty="0" smtClean="0"/>
              <a:t>, ...</a:t>
            </a:r>
          </a:p>
          <a:p>
            <a:r>
              <a:rPr lang="sk-SK" dirty="0" smtClean="0"/>
              <a:t>Používateľské štúdie</a:t>
            </a:r>
          </a:p>
          <a:p>
            <a:pPr lvl="1"/>
            <a:r>
              <a:rPr lang="sk-SK" dirty="0" smtClean="0"/>
              <a:t>Porovnanie online a </a:t>
            </a:r>
            <a:r>
              <a:rPr lang="sk-SK" dirty="0" err="1" smtClean="0"/>
              <a:t>offline</a:t>
            </a:r>
            <a:r>
              <a:rPr lang="sk-SK" dirty="0" smtClean="0"/>
              <a:t> sveta</a:t>
            </a:r>
          </a:p>
          <a:p>
            <a:pPr lvl="1"/>
            <a:r>
              <a:rPr lang="sk-SK" dirty="0" smtClean="0"/>
              <a:t>Porovnanie rôznych skupín používateľov</a:t>
            </a:r>
          </a:p>
          <a:p>
            <a:pPr lvl="1"/>
            <a:r>
              <a:rPr lang="sk-SK" dirty="0" smtClean="0"/>
              <a:t>Správanie sa v knižnici</a:t>
            </a:r>
          </a:p>
          <a:p>
            <a:pPr lvl="1"/>
            <a:r>
              <a:rPr lang="sk-SK" dirty="0" smtClean="0"/>
              <a:t>Organizácia zdrojov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5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WOSP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Workshop na dolovanie v publikáciách</a:t>
            </a:r>
          </a:p>
          <a:p>
            <a:r>
              <a:rPr lang="sk-SK" dirty="0" smtClean="0"/>
              <a:t>Zástupcovia z </a:t>
            </a:r>
            <a:r>
              <a:rPr lang="sk-SK" dirty="0" err="1" smtClean="0"/>
              <a:t>Mendeleyu</a:t>
            </a:r>
            <a:r>
              <a:rPr lang="sk-SK" dirty="0" smtClean="0"/>
              <a:t>, </a:t>
            </a:r>
            <a:r>
              <a:rPr lang="sk-SK" dirty="0" err="1" smtClean="0"/>
              <a:t>CiteSeeru</a:t>
            </a:r>
            <a:r>
              <a:rPr lang="sk-SK" dirty="0" smtClean="0"/>
              <a:t>, </a:t>
            </a:r>
            <a:r>
              <a:rPr lang="sk-SK" dirty="0" err="1" smtClean="0"/>
              <a:t>Elsevieru</a:t>
            </a:r>
            <a:endParaRPr lang="sk-SK" dirty="0" smtClean="0"/>
          </a:p>
          <a:p>
            <a:pPr lvl="1"/>
            <a:r>
              <a:rPr lang="sk-SK" dirty="0" smtClean="0"/>
              <a:t>... a </a:t>
            </a:r>
            <a:r>
              <a:rPr lang="sk-SK" dirty="0" err="1" smtClean="0"/>
              <a:t>Annoty</a:t>
            </a:r>
            <a:r>
              <a:rPr lang="sk-SK" dirty="0" smtClean="0"/>
              <a:t> :-)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817" y="2969963"/>
            <a:ext cx="5675065" cy="378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Datasety</a:t>
            </a:r>
            <a:r>
              <a:rPr lang="sk-SK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iSearch</a:t>
            </a:r>
            <a:endParaRPr lang="sk-SK" dirty="0" smtClean="0"/>
          </a:p>
          <a:p>
            <a:pPr lvl="1"/>
            <a:r>
              <a:rPr lang="sk-SK" dirty="0">
                <a:hlinkClick r:id="rId2"/>
              </a:rPr>
              <a:t>http://itlab.dbit.dk/~isearch/?</a:t>
            </a:r>
            <a:r>
              <a:rPr lang="sk-SK" dirty="0" smtClean="0">
                <a:hlinkClick r:id="rId2"/>
              </a:rPr>
              <a:t>q=node/3</a:t>
            </a:r>
            <a:endParaRPr lang="sk-SK" dirty="0" smtClean="0"/>
          </a:p>
          <a:p>
            <a:pPr lvl="1"/>
            <a:r>
              <a:rPr lang="en-US" dirty="0" smtClean="0"/>
              <a:t>18</a:t>
            </a:r>
            <a:r>
              <a:rPr lang="sk-SK" dirty="0" smtClean="0"/>
              <a:t> </a:t>
            </a:r>
            <a:r>
              <a:rPr lang="en-US" dirty="0" smtClean="0"/>
              <a:t>443</a:t>
            </a:r>
            <a:r>
              <a:rPr lang="sk-SK" dirty="0" smtClean="0"/>
              <a:t> záznamov o knihách</a:t>
            </a:r>
          </a:p>
          <a:p>
            <a:pPr lvl="1"/>
            <a:r>
              <a:rPr lang="en-US" dirty="0" smtClean="0"/>
              <a:t>291</a:t>
            </a:r>
            <a:r>
              <a:rPr lang="sk-SK" dirty="0" smtClean="0"/>
              <a:t> </a:t>
            </a:r>
            <a:r>
              <a:rPr lang="en-US" dirty="0" smtClean="0"/>
              <a:t>246</a:t>
            </a:r>
            <a:r>
              <a:rPr lang="sk-SK" dirty="0" smtClean="0"/>
              <a:t> záznamov o článkoch</a:t>
            </a:r>
          </a:p>
          <a:p>
            <a:pPr lvl="1"/>
            <a:r>
              <a:rPr lang="en-US" dirty="0" smtClean="0"/>
              <a:t>143</a:t>
            </a:r>
            <a:r>
              <a:rPr lang="sk-SK" dirty="0" smtClean="0"/>
              <a:t> </a:t>
            </a:r>
            <a:r>
              <a:rPr lang="en-US" dirty="0" smtClean="0"/>
              <a:t>571</a:t>
            </a:r>
            <a:r>
              <a:rPr lang="sk-SK" dirty="0" smtClean="0"/>
              <a:t> </a:t>
            </a:r>
            <a:r>
              <a:rPr lang="sk-SK" dirty="0" err="1" smtClean="0"/>
              <a:t>fulltextov</a:t>
            </a:r>
            <a:r>
              <a:rPr lang="sk-SK" dirty="0" smtClean="0"/>
              <a:t> článkov</a:t>
            </a:r>
          </a:p>
          <a:p>
            <a:pPr lvl="1"/>
            <a:r>
              <a:rPr lang="en-US" dirty="0" smtClean="0"/>
              <a:t>3</a:t>
            </a:r>
            <a:r>
              <a:rPr lang="sk-SK" dirty="0" smtClean="0"/>
              <a:t>,</a:t>
            </a:r>
            <a:r>
              <a:rPr lang="en-US" dirty="0" smtClean="0"/>
              <a:t>7</a:t>
            </a:r>
            <a:r>
              <a:rPr lang="sk-SK" dirty="0" smtClean="0"/>
              <a:t> mil. extrahovaných citácií</a:t>
            </a:r>
          </a:p>
          <a:p>
            <a:pPr lvl="1"/>
            <a:r>
              <a:rPr lang="sk-SK" dirty="0" smtClean="0"/>
              <a:t>Anotované 65 témami – skutočné úlohy hľadania</a:t>
            </a:r>
          </a:p>
          <a:p>
            <a:pPr lvl="2"/>
            <a:r>
              <a:rPr lang="sk-SK" dirty="0" smtClean="0"/>
              <a:t>Čo hľadali, aká bola ich úloha, čo bola ideálna odpoveď, aký dopyt použili</a:t>
            </a:r>
          </a:p>
          <a:p>
            <a:pPr lvl="2"/>
            <a:r>
              <a:rPr lang="sk-SK" dirty="0" smtClean="0"/>
              <a:t>Hodnotenia relevancie dokumentov k daným témam</a:t>
            </a:r>
          </a:p>
          <a:p>
            <a:pPr lvl="1"/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71690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Datasety</a:t>
            </a:r>
            <a:r>
              <a:rPr lang="sk-SK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CORE</a:t>
            </a:r>
          </a:p>
          <a:p>
            <a:pPr lvl="1"/>
            <a:r>
              <a:rPr lang="sk-SK" dirty="0">
                <a:hlinkClick r:id="rId2"/>
              </a:rPr>
              <a:t>http://</a:t>
            </a:r>
            <a:r>
              <a:rPr lang="sk-SK" dirty="0" smtClean="0">
                <a:hlinkClick r:id="rId2"/>
              </a:rPr>
              <a:t>core.kmi.open.ac.uk/intro/data_dumps</a:t>
            </a:r>
            <a:endParaRPr lang="sk-SK" dirty="0" smtClean="0"/>
          </a:p>
          <a:p>
            <a:pPr lvl="1"/>
            <a:r>
              <a:rPr lang="sk-SK" dirty="0" smtClean="0"/>
              <a:t>Cca. 20 mil. voľne dostupných publikácií</a:t>
            </a:r>
          </a:p>
          <a:p>
            <a:pPr lvl="1"/>
            <a:r>
              <a:rPr lang="sk-SK" dirty="0" smtClean="0"/>
              <a:t>Metadáta, citačné prepojenia (</a:t>
            </a:r>
            <a:r>
              <a:rPr lang="sk-SK" dirty="0" err="1" smtClean="0"/>
              <a:t>cites</a:t>
            </a:r>
            <a:r>
              <a:rPr lang="sk-SK" dirty="0" smtClean="0"/>
              <a:t>, </a:t>
            </a:r>
            <a:r>
              <a:rPr lang="sk-SK" dirty="0" err="1" smtClean="0"/>
              <a:t>cited</a:t>
            </a:r>
            <a:r>
              <a:rPr lang="sk-SK" dirty="0" smtClean="0"/>
              <a:t> by)</a:t>
            </a:r>
          </a:p>
          <a:p>
            <a:pPr lvl="1"/>
            <a:r>
              <a:rPr lang="sk-SK" dirty="0" err="1" smtClean="0"/>
              <a:t>Fulltexty</a:t>
            </a:r>
            <a:endParaRPr lang="sk-SK" dirty="0" smtClean="0"/>
          </a:p>
          <a:p>
            <a:pPr lvl="1"/>
            <a:r>
              <a:rPr lang="sk-SK" dirty="0" smtClean="0"/>
              <a:t>Podobné články (kosínusová podobnosť)</a:t>
            </a:r>
          </a:p>
          <a:p>
            <a:pPr lvl="1"/>
            <a:r>
              <a:rPr lang="sk-SK" dirty="0" smtClean="0"/>
              <a:t>Dostupné aj ako API</a:t>
            </a:r>
            <a:endParaRPr lang="sk-S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Datasety</a:t>
            </a:r>
            <a:r>
              <a:rPr lang="sk-SK" dirty="0" smtClean="0"/>
              <a:t>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err="1" smtClean="0"/>
              <a:t>CiteSeer</a:t>
            </a:r>
            <a:endParaRPr lang="sk-SK" dirty="0" smtClean="0"/>
          </a:p>
          <a:p>
            <a:pPr lvl="1"/>
            <a:r>
              <a:rPr lang="sk-SK" dirty="0">
                <a:hlinkClick r:id="rId2"/>
              </a:rPr>
              <a:t>http://</a:t>
            </a:r>
            <a:r>
              <a:rPr lang="sk-SK" dirty="0" smtClean="0">
                <a:hlinkClick r:id="rId2"/>
              </a:rPr>
              <a:t>csxstatic.ist.psu.edu/about/data</a:t>
            </a:r>
            <a:endParaRPr lang="sk-SK" dirty="0" smtClean="0"/>
          </a:p>
          <a:p>
            <a:pPr lvl="1"/>
            <a:r>
              <a:rPr lang="sk-SK" dirty="0" smtClean="0"/>
              <a:t>Cca. 20 mil. článkov</a:t>
            </a:r>
          </a:p>
          <a:p>
            <a:pPr lvl="1"/>
            <a:r>
              <a:rPr lang="sk-SK" dirty="0" smtClean="0"/>
              <a:t>Automaticky </a:t>
            </a:r>
            <a:r>
              <a:rPr lang="sk-SK" dirty="0" err="1" smtClean="0"/>
              <a:t>crawlované</a:t>
            </a:r>
            <a:r>
              <a:rPr lang="sk-SK" dirty="0" smtClean="0"/>
              <a:t> zo stránok výskumníkov</a:t>
            </a:r>
            <a:endParaRPr lang="sk-SK" dirty="0"/>
          </a:p>
          <a:p>
            <a:r>
              <a:rPr lang="sk-SK" dirty="0" err="1" smtClean="0"/>
              <a:t>Citeulike</a:t>
            </a:r>
            <a:endParaRPr lang="sk-SK" dirty="0" smtClean="0"/>
          </a:p>
          <a:p>
            <a:pPr lvl="1"/>
            <a:r>
              <a:rPr lang="sk-SK" dirty="0">
                <a:hlinkClick r:id="rId3"/>
              </a:rPr>
              <a:t>http://</a:t>
            </a:r>
            <a:r>
              <a:rPr lang="sk-SK" dirty="0" smtClean="0">
                <a:hlinkClick r:id="rId3"/>
              </a:rPr>
              <a:t>www.citeulike.org/faq/data.adp</a:t>
            </a:r>
            <a:endParaRPr lang="sk-SK" dirty="0" smtClean="0"/>
          </a:p>
          <a:p>
            <a:pPr lvl="1"/>
            <a:r>
              <a:rPr lang="sk-SK" dirty="0" smtClean="0"/>
              <a:t>Prepojenia cez </a:t>
            </a:r>
            <a:r>
              <a:rPr lang="sk-SK" dirty="0" err="1" smtClean="0"/>
              <a:t>tagy</a:t>
            </a:r>
            <a:r>
              <a:rPr lang="sk-SK" dirty="0" smtClean="0"/>
              <a:t> pridávané používateľmi</a:t>
            </a:r>
            <a:endParaRPr lang="sk-SK" dirty="0"/>
          </a:p>
          <a:p>
            <a:r>
              <a:rPr lang="sk-SK" dirty="0" smtClean="0"/>
              <a:t>ACL </a:t>
            </a:r>
            <a:r>
              <a:rPr lang="sk-SK" dirty="0" err="1" smtClean="0"/>
              <a:t>Anthology</a:t>
            </a:r>
            <a:r>
              <a:rPr lang="sk-SK" dirty="0" smtClean="0"/>
              <a:t> </a:t>
            </a:r>
            <a:r>
              <a:rPr lang="sk-SK" dirty="0" err="1" smtClean="0"/>
              <a:t>Network</a:t>
            </a:r>
            <a:endParaRPr lang="sk-SK" dirty="0" smtClean="0"/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clair.eecs.umich.edu/aan/index.php</a:t>
            </a:r>
            <a:endParaRPr lang="sk-SK" dirty="0" smtClean="0"/>
          </a:p>
          <a:p>
            <a:pPr lvl="1"/>
            <a:r>
              <a:rPr lang="sk-SK" dirty="0" smtClean="0"/>
              <a:t>21 212 článkov najmä z oblasti NLP</a:t>
            </a:r>
          </a:p>
          <a:p>
            <a:pPr lvl="1"/>
            <a:r>
              <a:rPr lang="sk-SK" dirty="0" smtClean="0"/>
              <a:t>110 975 citačných prepojení spolu s ich kontextami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3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Datasety</a:t>
            </a:r>
            <a:r>
              <a:rPr lang="sk-SK" dirty="0" smtClean="0"/>
              <a:t>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DBLP</a:t>
            </a:r>
          </a:p>
          <a:p>
            <a:pPr lvl="1"/>
            <a:r>
              <a:rPr lang="sk-SK" dirty="0">
                <a:hlinkClick r:id="rId2"/>
              </a:rPr>
              <a:t>http://www.informatik.uni-trier.de/~</a:t>
            </a:r>
            <a:r>
              <a:rPr lang="sk-SK" dirty="0" smtClean="0">
                <a:hlinkClick r:id="rId2"/>
              </a:rPr>
              <a:t>ley/faq/How+can+I+download+the+whole+dblp+dataset.html</a:t>
            </a:r>
            <a:endParaRPr lang="sk-SK" dirty="0" smtClean="0"/>
          </a:p>
          <a:p>
            <a:pPr lvl="1"/>
            <a:r>
              <a:rPr lang="sk-SK" dirty="0">
                <a:hlinkClick r:id="rId3"/>
              </a:rPr>
              <a:t>http://</a:t>
            </a:r>
            <a:r>
              <a:rPr lang="sk-SK" dirty="0" smtClean="0">
                <a:hlinkClick r:id="rId3"/>
              </a:rPr>
              <a:t>arnetminer.org/citation</a:t>
            </a:r>
            <a:endParaRPr lang="sk-SK" dirty="0" smtClean="0"/>
          </a:p>
          <a:p>
            <a:pPr lvl="1"/>
            <a:r>
              <a:rPr lang="sk-SK" dirty="0" smtClean="0"/>
              <a:t>2,6 mil. publikácií z oblasti informatiky</a:t>
            </a:r>
          </a:p>
          <a:p>
            <a:pPr lvl="1"/>
            <a:r>
              <a:rPr lang="sk-SK" dirty="0" smtClean="0"/>
              <a:t>1,4 mil. autorov</a:t>
            </a:r>
          </a:p>
          <a:p>
            <a:pPr lvl="1"/>
            <a:r>
              <a:rPr lang="sk-SK" dirty="0" smtClean="0"/>
              <a:t>4,4 mil. citačných prepojení</a:t>
            </a:r>
            <a:endParaRPr lang="sk-SK" dirty="0"/>
          </a:p>
          <a:p>
            <a:r>
              <a:rPr lang="sk-SK" dirty="0" err="1" smtClean="0"/>
              <a:t>PubMed</a:t>
            </a:r>
            <a:endParaRPr lang="sk-SK" dirty="0" smtClean="0"/>
          </a:p>
          <a:p>
            <a:pPr lvl="1"/>
            <a:r>
              <a:rPr lang="sk-SK" dirty="0">
                <a:hlinkClick r:id="rId4"/>
              </a:rPr>
              <a:t>http://www.ncbi.nlm.nih.gov/pmc/tools/ftp</a:t>
            </a:r>
            <a:r>
              <a:rPr lang="sk-SK" dirty="0" smtClean="0">
                <a:hlinkClick r:id="rId4"/>
              </a:rPr>
              <a:t>/</a:t>
            </a:r>
            <a:endParaRPr lang="sk-SK" dirty="0" smtClean="0"/>
          </a:p>
          <a:p>
            <a:pPr lvl="1"/>
            <a:r>
              <a:rPr lang="sk-SK" dirty="0" smtClean="0"/>
              <a:t>3,2 mil. článkov z oblasti biomedicíny</a:t>
            </a:r>
            <a:endParaRPr lang="sk-S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8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307</Words>
  <Application>Microsoft Office PowerPoint</Application>
  <PresentationFormat>On-screen Show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Trendy v digitálnych knižniciach, dostupné datasety a služby</vt:lpstr>
      <vt:lpstr>DL 2014</vt:lpstr>
      <vt:lpstr>PowerPoint Presentation</vt:lpstr>
      <vt:lpstr>Trendy v DL</vt:lpstr>
      <vt:lpstr>WOSP 2014</vt:lpstr>
      <vt:lpstr>Datasety (1)</vt:lpstr>
      <vt:lpstr>Datasety (2)</vt:lpstr>
      <vt:lpstr>Datasety (3)</vt:lpstr>
      <vt:lpstr>Datasety (4)</vt:lpstr>
      <vt:lpstr>Služby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Trendy v digitálnych knižniciach a dostupné datasety</dc:title>
  <dc:creator>Róbert Móro</dc:creator>
  <cp:lastModifiedBy>Róbert Móro</cp:lastModifiedBy>
  <cp:revision>12</cp:revision>
  <dcterms:created xsi:type="dcterms:W3CDTF">2014-10-07T06:16:47Z</dcterms:created>
  <dcterms:modified xsi:type="dcterms:W3CDTF">2014-10-07T07:27:53Z</dcterms:modified>
</cp:coreProperties>
</file>