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9590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92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Vďaka zisteniu z tohto experimentu sme boli schopny implementovat filter, ktory detegoval pozeranie mimo obrazovky a po pozrení naspat na obrazovku sme označili 700ms dát ako nevalidných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Principom filtra je detekovat pzoeranie mimo obrazovky a potom ignorovanie dat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31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Nameraná veľkosť zreničky reprezentuje biologický signál, pretože ide o zmenu biologickej veličiny v čase.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Toto nám dáva možnosť použiť metódy spracovávania signálu ako napríklad ostránenie šumu</a:t>
            </a:r>
          </a:p>
        </p:txBody>
      </p:sp>
    </p:spTree>
    <p:extLst>
      <p:ext uri="{BB962C8B-B14F-4D97-AF65-F5344CB8AC3E}">
        <p14:creationId xmlns:p14="http://schemas.microsoft.com/office/powerpoint/2010/main" val="359689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Na odstranenie tohto sumu sme skusili tri metody, z nich vysiel najlepsie medianovy filter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18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596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876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1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62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19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Pouzivatelske testovanie ako take sluzi na hladanie problemov a chyb a jeho cielom je zlepsenie pouzivatelskeho zazitku (ANG. USER Experience)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Prebieha tak ako na obrazku - teda je tam participant ktory plni ulohy zadane moderatorom</a:t>
            </a:r>
          </a:p>
        </p:txBody>
      </p:sp>
    </p:spTree>
    <p:extLst>
      <p:ext uri="{BB962C8B-B14F-4D97-AF65-F5344CB8AC3E}">
        <p14:creationId xmlns:p14="http://schemas.microsoft.com/office/powerpoint/2010/main" val="154584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Verdana"/>
              <a:buChar char="●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Mozne pouzit ET</a:t>
            </a:r>
          </a:p>
          <a:p>
            <a:pPr marL="457200" lvl="0" indent="-298450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Verdana"/>
              <a:buChar char="●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Ten umoznuje sledovat poziciu oci na obrazovke pricom prikadom takej obrazovky moze byt takyto formular...</a:t>
            </a:r>
          </a:p>
          <a:p>
            <a:pPr marL="457200" lvl="0" indent="-298450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Verdana"/>
              <a:buChar char="●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V zavislosti od toho co cheme sledovat mozme generovat rozne vizualizacie napr.</a:t>
            </a:r>
          </a:p>
          <a:p>
            <a:pPr marL="914400" lvl="1" indent="-228600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Font typeface="Verdana"/>
              <a:buChar char="○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Data vieme vizualizovat hatmapou, ktora znazornuje, oblasti na stranke, na ktore sa participanti pozerali najviac</a:t>
            </a:r>
          </a:p>
          <a:p>
            <a:pPr marL="914400" lvl="1" indent="-298450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Verdana"/>
              <a:buChar char="○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Inym sposobom vizualizacie je zobrazenie postupnosti miest kam sa clovek pozeral (ang. Gaze plot)</a:t>
            </a:r>
          </a:p>
          <a:p>
            <a:pPr marL="457200" lvl="0" indent="-298450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Verdana"/>
              <a:buChar char="●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Okrem samotnej pozicie pohladu dokaze merat aj velkost zrenicky, co sme vyuzivali v nasej praci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26033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Faktory ovplyvnujuce velksot zrenicky su tieto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Tieto sme do znacnej miery eliminovali a sustredili sme sa na tieto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Ako je mozne odvodit podla nazvu prace nas v zaujimala prave dilatacia zrenicky sposobena stavmi, stres, emocny stav a kognitivna zataz a prave tieto stavy su ocakavane pri praci s problemovym prostredim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30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Po vykonani testovania moderator musi prejst zaznamy a  identifikvoatr v nich problemy ktore pocas testovania nastali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Vyhodnocovanie vsetkych vystupov moderatorom ako su kamerove zanzamy, zaznamy obrazovky a pripadne aj zaznam z eyetrackera je casovo velmi narocna cinnost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Konkretizacia prace na problemy vo formularoch, kedze zo skusenosti mojho veduceho patria prave formulare k najproblemovejsim castaim aplikacii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Navrhli sme vyuzit dilataciu zrenicky na detegovanie emotivnych a stresovych situacii pocas testovania, ktore by mali byt sposobene problemom v pouz. Rozhrani. Na zaklade dilatacie zrenicky sme shopny identifikovat casy kedy dilatacia nastala, respektive sme shopny oznacit kde dilatacia nastala a teda oznacit potencionalnu problemovu oblast</a:t>
            </a:r>
          </a:p>
        </p:txBody>
      </p:sp>
    </p:spTree>
    <p:extLst>
      <p:ext uri="{BB962C8B-B14F-4D97-AF65-F5344CB8AC3E}">
        <p14:creationId xmlns:p14="http://schemas.microsoft.com/office/powerpoint/2010/main" val="281389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Telekom Po dohode s veducim,lebo sa v nom vyskytuju nejasnosti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Uxclass nemal telekom fomrular, pretoze sa jedna o zivy web, nemohli sme si dovolit ze by si ppouzivatelia relane nieco objednali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Ludi nebolo jednoduche ziskat kedze neboli nijak odmeneny za svoju ucast</a:t>
            </a:r>
          </a:p>
        </p:txBody>
      </p:sp>
    </p:spTree>
    <p:extLst>
      <p:ext uri="{BB962C8B-B14F-4D97-AF65-F5344CB8AC3E}">
        <p14:creationId xmlns:p14="http://schemas.microsoft.com/office/powerpoint/2010/main" val="360004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GB"/>
              <a:t>Z ET mame surove data. Ich spracovanie a filtracia nebol trivialny proces, a v nasledujucich slajdoch tento proces viac priblizim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Aby sme mohli dáta vyhodnotiť, bolo potrebné ich vyfiltrovat a spracovat do konecnej podoby.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96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733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3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48962" y="63976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4" name="Shape 14"/>
          <p:cNvSpPr/>
          <p:nvPr/>
        </p:nvSpPr>
        <p:spPr>
          <a:xfrm rot="-5400000">
            <a:off x="7476900" y="5168133"/>
            <a:ext cx="1929600" cy="1450200"/>
          </a:xfrm>
          <a:prstGeom prst="rtTriangle">
            <a:avLst/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5500" y="4406166"/>
            <a:ext cx="82221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6"/>
          <p:cNvSpPr txBox="1">
            <a:spLocks noGrp="1"/>
          </p:cNvSpPr>
          <p:nvPr>
            <p:ph type="sldNum" idx="12"/>
          </p:nvPr>
        </p:nvSpPr>
        <p:spPr>
          <a:xfrm>
            <a:off x="8531698" y="6308347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sldNum" idx="12"/>
          </p:nvPr>
        </p:nvSpPr>
        <p:spPr>
          <a:xfrm>
            <a:off x="8531698" y="6308347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4550" y="6324675"/>
            <a:ext cx="754200" cy="77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035700"/>
            <a:ext cx="9144000" cy="831300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5400000" scaled="1"/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0" y="1719000"/>
            <a:ext cx="9144000" cy="518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51725" y="1433066"/>
            <a:ext cx="8222100" cy="361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spcAft>
                <a:spcPts val="1600"/>
              </a:spcAft>
              <a:defRPr/>
            </a:lvl1pPr>
            <a:lvl2pPr lvl="1">
              <a:spcBef>
                <a:spcPts val="0"/>
              </a:spcBef>
              <a:spcAft>
                <a:spcPts val="1600"/>
              </a:spcAft>
              <a:defRPr/>
            </a:lvl2pPr>
            <a:lvl3pPr lvl="2">
              <a:spcBef>
                <a:spcPts val="0"/>
              </a:spcBef>
              <a:spcAft>
                <a:spcPts val="1600"/>
              </a:spcAft>
              <a:defRPr/>
            </a:lvl3pPr>
            <a:lvl4pPr lvl="3">
              <a:spcBef>
                <a:spcPts val="0"/>
              </a:spcBef>
              <a:spcAft>
                <a:spcPts val="1600"/>
              </a:spcAft>
              <a:defRPr/>
            </a:lvl4pPr>
            <a:lvl5pPr lvl="4">
              <a:spcBef>
                <a:spcPts val="0"/>
              </a:spcBef>
              <a:spcAft>
                <a:spcPts val="1600"/>
              </a:spcAft>
              <a:defRPr/>
            </a:lvl5pPr>
            <a:lvl6pPr lvl="5">
              <a:spcBef>
                <a:spcPts val="0"/>
              </a:spcBef>
              <a:spcAft>
                <a:spcPts val="1600"/>
              </a:spcAft>
              <a:defRPr/>
            </a:lvl6pPr>
            <a:lvl7pPr lvl="6">
              <a:spcBef>
                <a:spcPts val="0"/>
              </a:spcBef>
              <a:spcAft>
                <a:spcPts val="1600"/>
              </a:spcAft>
              <a:defRPr/>
            </a:lvl7pPr>
            <a:lvl8pPr lvl="7">
              <a:spcBef>
                <a:spcPts val="0"/>
              </a:spcBef>
              <a:spcAft>
                <a:spcPts val="1600"/>
              </a:spcAft>
              <a:defRPr/>
            </a:lvl8pPr>
            <a:lvl9pPr lvl="8">
              <a:spcBef>
                <a:spcPts val="0"/>
              </a:spcBef>
              <a:spcAft>
                <a:spcPts val="160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 rot="-5400000">
            <a:off x="7975050" y="5734655"/>
            <a:ext cx="1334700" cy="1003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 userDrawn="1"/>
        </p:nvSpPr>
        <p:spPr>
          <a:xfrm rot="-5400000">
            <a:off x="8373425" y="6133050"/>
            <a:ext cx="879900" cy="661200"/>
          </a:xfrm>
          <a:prstGeom prst="rtTriangle">
            <a:avLst/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6"/>
          <p:cNvSpPr txBox="1">
            <a:spLocks noGrp="1"/>
          </p:cNvSpPr>
          <p:nvPr>
            <p:ph type="sldNum" idx="12"/>
          </p:nvPr>
        </p:nvSpPr>
        <p:spPr>
          <a:xfrm>
            <a:off x="8474550" y="6373659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"/>
          <p:cNvSpPr/>
          <p:nvPr userDrawn="1"/>
        </p:nvSpPr>
        <p:spPr>
          <a:xfrm rot="10800000" flipH="1">
            <a:off x="0" y="1035700"/>
            <a:ext cx="9144000" cy="831300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5400000" scaled="1"/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0" y="1828800"/>
            <a:ext cx="91440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1031777"/>
            <a:ext cx="9144000" cy="1023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60950" y="-104892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60875" y="1383542"/>
            <a:ext cx="3999900" cy="361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83225" y="1383542"/>
            <a:ext cx="3999900" cy="361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0" name="Shape 6"/>
          <p:cNvSpPr txBox="1">
            <a:spLocks noGrp="1"/>
          </p:cNvSpPr>
          <p:nvPr>
            <p:ph type="sldNum" idx="12"/>
          </p:nvPr>
        </p:nvSpPr>
        <p:spPr>
          <a:xfrm>
            <a:off x="8531698" y="6308347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 userDrawn="1"/>
        </p:nvSpPr>
        <p:spPr>
          <a:xfrm rot="10800000" flipH="1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6"/>
          <p:cNvSpPr txBox="1">
            <a:spLocks noGrp="1"/>
          </p:cNvSpPr>
          <p:nvPr>
            <p:ph type="sldNum" idx="12"/>
          </p:nvPr>
        </p:nvSpPr>
        <p:spPr>
          <a:xfrm>
            <a:off x="8531698" y="6308347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 rot="10800000" flipH="1">
            <a:off x="3124200" y="25"/>
            <a:ext cx="6019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 rot="-5400000">
            <a:off x="-3267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26077" y="477066"/>
            <a:ext cx="2808000" cy="1271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6"/>
          <p:cNvSpPr txBox="1">
            <a:spLocks noGrp="1"/>
          </p:cNvSpPr>
          <p:nvPr>
            <p:ph type="sldNum" idx="12"/>
          </p:nvPr>
        </p:nvSpPr>
        <p:spPr>
          <a:xfrm>
            <a:off x="8531698" y="6308347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4550" y="6324675"/>
            <a:ext cx="754200" cy="77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65500" y="3705955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4550" y="6324675"/>
            <a:ext cx="754200" cy="77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474550" y="6316511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-GB" sz="2400" smtClean="0">
                <a:latin typeface="Verdana"/>
                <a:ea typeface="Verdana"/>
                <a:cs typeface="Verdana"/>
                <a:sym typeface="Verdana"/>
              </a:rPr>
              <a:pPr algn="r"/>
              <a:t>‹#›</a:t>
            </a:fld>
            <a:endParaRPr lang="en-GB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531698" y="6308347"/>
            <a:ext cx="754200" cy="7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20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ct val="100000"/>
              <a:buFont typeface="Verdana"/>
              <a:defRPr sz="16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hendale.com/2013/11/18/knowledge-hub-user-consultation-the-importance-of-ui-and-u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hyperlink" Target="https://www.telekom.sk/fix/objednavka/-/scenario/e-shop/chytry-bali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1os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onerwolf.com/body-language-ey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390525" y="2566700"/>
            <a:ext cx="8222100" cy="12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k-SK" sz="3600" dirty="0" smtClean="0"/>
              <a:t>Rozšírenie zreničky a stres pri používateľskom testovaní</a:t>
            </a:r>
            <a:endParaRPr lang="sk-SK" sz="3600" dirty="0"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460950" y="5710007"/>
            <a:ext cx="8222100" cy="57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dirty="0" err="1"/>
              <a:t>Autor</a:t>
            </a:r>
            <a:r>
              <a:rPr lang="en-GB" sz="1800"/>
              <a:t>: Matej Červenka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/>
              <a:t>Vedúci práce: Mgr. Martin Krupa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675050" y="412133"/>
            <a:ext cx="5537700" cy="86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Fakulta informatiky a informačných technológií STU v Bratislave</a:t>
            </a:r>
          </a:p>
        </p:txBody>
      </p:sp>
      <p:pic>
        <p:nvPicPr>
          <p:cNvPr id="72" name="Shape 72" descr="logo_pewe_titled_fullcolor_lbcg_fi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375" y="412133"/>
            <a:ext cx="1801988" cy="6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logo_FII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050" y="284599"/>
            <a:ext cx="1769035" cy="9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>
              <a:spcBef>
                <a:spcPts val="0"/>
              </a:spcBef>
              <a:buSzPct val="100000"/>
            </a:pPr>
            <a:r>
              <a:rPr lang="en-GB" sz="1400" dirty="0" err="1" smtClean="0"/>
              <a:t>Vyfiltrovan</a:t>
            </a:r>
            <a:r>
              <a:rPr lang="sk-SK" sz="1400" dirty="0" smtClean="0"/>
              <a:t>é</a:t>
            </a:r>
            <a:r>
              <a:rPr lang="en-GB" sz="1400" dirty="0" smtClean="0"/>
              <a:t> </a:t>
            </a:r>
            <a:r>
              <a:rPr lang="en-GB" sz="1400" dirty="0" err="1"/>
              <a:t>nevalidné</a:t>
            </a:r>
            <a:r>
              <a:rPr lang="en-GB" sz="1400" dirty="0"/>
              <a:t> </a:t>
            </a:r>
            <a:r>
              <a:rPr lang="sk-SK" sz="1400" dirty="0" smtClean="0"/>
              <a:t>dáta</a:t>
            </a:r>
            <a:endParaRPr lang="sk-SK" sz="1400" dirty="0"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7347" t="6182" r="7321"/>
          <a:stretch/>
        </p:blipFill>
        <p:spPr>
          <a:xfrm>
            <a:off x="91737" y="765250"/>
            <a:ext cx="8960526" cy="5040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2400" smtClean="0">
                <a:latin typeface="Verdana"/>
                <a:ea typeface="Verdana"/>
                <a:cs typeface="Verdana"/>
                <a:sym typeface="Verdana"/>
              </a:rPr>
              <a:pPr algn="r"/>
              <a:t>10</a:t>
            </a:fld>
            <a:endParaRPr lang="en-GB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Filtrácia a spracovanie dát</a:t>
            </a:r>
          </a:p>
        </p:txBody>
      </p:sp>
      <p:sp>
        <p:nvSpPr>
          <p:cNvPr id="170" name="Shape 170"/>
          <p:cNvSpPr/>
          <p:nvPr/>
        </p:nvSpPr>
        <p:spPr>
          <a:xfrm>
            <a:off x="9756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Označenie nevalídnych dát</a:t>
            </a:r>
          </a:p>
        </p:txBody>
      </p:sp>
      <p:sp>
        <p:nvSpPr>
          <p:cNvPr id="171" name="Shape 171"/>
          <p:cNvSpPr/>
          <p:nvPr/>
        </p:nvSpPr>
        <p:spPr>
          <a:xfrm>
            <a:off x="359450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Odstránenie šumu</a:t>
            </a:r>
          </a:p>
        </p:txBody>
      </p:sp>
      <p:cxnSp>
        <p:nvCxnSpPr>
          <p:cNvPr id="172" name="Shape 172"/>
          <p:cNvCxnSpPr>
            <a:stCxn id="170" idx="3"/>
            <a:endCxn id="171" idx="1"/>
          </p:cNvCxnSpPr>
          <p:nvPr/>
        </p:nvCxnSpPr>
        <p:spPr>
          <a:xfrm>
            <a:off x="2692550" y="2107000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3" name="Shape 173"/>
          <p:cNvSpPr/>
          <p:nvPr/>
        </p:nvSpPr>
        <p:spPr>
          <a:xfrm>
            <a:off x="9756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Označenie nevalídnych dát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Odstránenie šumu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525" y="2318275"/>
            <a:ext cx="6052950" cy="45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51725" y="1433066"/>
            <a:ext cx="8222100" cy="36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Dáta obsahujú vysokofrekvenčnú vzorku (šum), ktorú chceme odstrániť</a:t>
            </a:r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Odstraňujeme ju </a:t>
            </a:r>
            <a:r>
              <a:rPr lang="sk-SK" dirty="0" err="1" smtClean="0"/>
              <a:t>mediánovým</a:t>
            </a:r>
            <a:r>
              <a:rPr lang="sk-SK" dirty="0" smtClean="0"/>
              <a:t> filtrom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Filtrácia a spracovanie dát</a:t>
            </a:r>
          </a:p>
        </p:txBody>
      </p:sp>
      <p:sp>
        <p:nvSpPr>
          <p:cNvPr id="188" name="Shape 188"/>
          <p:cNvSpPr/>
          <p:nvPr/>
        </p:nvSpPr>
        <p:spPr>
          <a:xfrm>
            <a:off x="9756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Označenie nevalídnych dát</a:t>
            </a:r>
          </a:p>
        </p:txBody>
      </p:sp>
      <p:sp>
        <p:nvSpPr>
          <p:cNvPr id="189" name="Shape 189"/>
          <p:cNvSpPr/>
          <p:nvPr/>
        </p:nvSpPr>
        <p:spPr>
          <a:xfrm>
            <a:off x="359450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Odstránenie šumu</a:t>
            </a:r>
          </a:p>
        </p:txBody>
      </p:sp>
      <p:cxnSp>
        <p:nvCxnSpPr>
          <p:cNvPr id="190" name="Shape 190"/>
          <p:cNvCxnSpPr>
            <a:stCxn id="188" idx="3"/>
            <a:endCxn id="189" idx="1"/>
          </p:cNvCxnSpPr>
          <p:nvPr/>
        </p:nvCxnSpPr>
        <p:spPr>
          <a:xfrm>
            <a:off x="2692550" y="2107000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1" name="Shape 191"/>
          <p:cNvSpPr/>
          <p:nvPr/>
        </p:nvSpPr>
        <p:spPr>
          <a:xfrm>
            <a:off x="62133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Interpolácia chýbajúcich dát</a:t>
            </a:r>
          </a:p>
        </p:txBody>
      </p:sp>
      <p:cxnSp>
        <p:nvCxnSpPr>
          <p:cNvPr id="192" name="Shape 192"/>
          <p:cNvCxnSpPr>
            <a:stCxn id="189" idx="3"/>
            <a:endCxn id="191" idx="1"/>
          </p:cNvCxnSpPr>
          <p:nvPr/>
        </p:nvCxnSpPr>
        <p:spPr>
          <a:xfrm>
            <a:off x="5311400" y="2107000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3" name="Shape 193"/>
          <p:cNvSpPr/>
          <p:nvPr/>
        </p:nvSpPr>
        <p:spPr>
          <a:xfrm>
            <a:off x="975650" y="350077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Zmenšenie vzorkovania</a:t>
            </a:r>
          </a:p>
        </p:txBody>
      </p:sp>
      <p:cxnSp>
        <p:nvCxnSpPr>
          <p:cNvPr id="194" name="Shape 194"/>
          <p:cNvCxnSpPr>
            <a:stCxn id="191" idx="3"/>
            <a:endCxn id="193" idx="0"/>
          </p:cNvCxnSpPr>
          <p:nvPr/>
        </p:nvCxnSpPr>
        <p:spPr>
          <a:xfrm flipH="1">
            <a:off x="1834250" y="2107000"/>
            <a:ext cx="6096000" cy="1393800"/>
          </a:xfrm>
          <a:prstGeom prst="bentConnector4">
            <a:avLst>
              <a:gd name="adj1" fmla="val -3906"/>
              <a:gd name="adj2" fmla="val 6835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5" name="Shape 195"/>
          <p:cNvSpPr/>
          <p:nvPr/>
        </p:nvSpPr>
        <p:spPr>
          <a:xfrm>
            <a:off x="62133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Interpolácia chýbajúcich dát</a:t>
            </a:r>
          </a:p>
        </p:txBody>
      </p:sp>
      <p:sp>
        <p:nvSpPr>
          <p:cNvPr id="196" name="Shape 196"/>
          <p:cNvSpPr/>
          <p:nvPr/>
        </p:nvSpPr>
        <p:spPr>
          <a:xfrm>
            <a:off x="975650" y="350077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Zmenšenie vzorkovania</a:t>
            </a:r>
          </a:p>
        </p:txBody>
      </p:sp>
      <p:sp>
        <p:nvSpPr>
          <p:cNvPr id="197" name="Shape 197"/>
          <p:cNvSpPr/>
          <p:nvPr/>
        </p:nvSpPr>
        <p:spPr>
          <a:xfrm>
            <a:off x="3594500" y="350077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Odstránenie stredno frekvenčnej vzorky</a:t>
            </a:r>
          </a:p>
        </p:txBody>
      </p:sp>
      <p:cxnSp>
        <p:nvCxnSpPr>
          <p:cNvPr id="198" name="Shape 198"/>
          <p:cNvCxnSpPr>
            <a:stCxn id="199" idx="3"/>
            <a:endCxn id="197" idx="1"/>
          </p:cNvCxnSpPr>
          <p:nvPr/>
        </p:nvCxnSpPr>
        <p:spPr>
          <a:xfrm>
            <a:off x="2692400" y="4012575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0" name="Shape 200"/>
          <p:cNvSpPr/>
          <p:nvPr/>
        </p:nvSpPr>
        <p:spPr>
          <a:xfrm>
            <a:off x="359450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Odstránenie šumu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Filtrácia a spracovanie dát</a:t>
            </a:r>
          </a:p>
        </p:txBody>
      </p:sp>
      <p:sp>
        <p:nvSpPr>
          <p:cNvPr id="215" name="Shape 215"/>
          <p:cNvSpPr/>
          <p:nvPr/>
        </p:nvSpPr>
        <p:spPr>
          <a:xfrm>
            <a:off x="9756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Označenie nevalídnych dát</a:t>
            </a:r>
          </a:p>
        </p:txBody>
      </p:sp>
      <p:sp>
        <p:nvSpPr>
          <p:cNvPr id="216" name="Shape 216"/>
          <p:cNvSpPr/>
          <p:nvPr/>
        </p:nvSpPr>
        <p:spPr>
          <a:xfrm>
            <a:off x="359450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Odstránenie šumu</a:t>
            </a:r>
          </a:p>
        </p:txBody>
      </p:sp>
      <p:cxnSp>
        <p:nvCxnSpPr>
          <p:cNvPr id="217" name="Shape 217"/>
          <p:cNvCxnSpPr>
            <a:stCxn id="215" idx="3"/>
            <a:endCxn id="216" idx="1"/>
          </p:cNvCxnSpPr>
          <p:nvPr/>
        </p:nvCxnSpPr>
        <p:spPr>
          <a:xfrm>
            <a:off x="2692550" y="2107000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8" name="Shape 218"/>
          <p:cNvSpPr/>
          <p:nvPr/>
        </p:nvSpPr>
        <p:spPr>
          <a:xfrm>
            <a:off x="62133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Interpolácia chýbajúcich dát</a:t>
            </a:r>
          </a:p>
        </p:txBody>
      </p:sp>
      <p:cxnSp>
        <p:nvCxnSpPr>
          <p:cNvPr id="219" name="Shape 219"/>
          <p:cNvCxnSpPr>
            <a:stCxn id="216" idx="3"/>
            <a:endCxn id="218" idx="1"/>
          </p:cNvCxnSpPr>
          <p:nvPr/>
        </p:nvCxnSpPr>
        <p:spPr>
          <a:xfrm>
            <a:off x="5311400" y="2107000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/>
          <p:nvPr/>
        </p:nvSpPr>
        <p:spPr>
          <a:xfrm>
            <a:off x="975650" y="350077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Zmenšenie vzorkovania</a:t>
            </a:r>
          </a:p>
        </p:txBody>
      </p:sp>
      <p:sp>
        <p:nvSpPr>
          <p:cNvPr id="221" name="Shape 221"/>
          <p:cNvSpPr/>
          <p:nvPr/>
        </p:nvSpPr>
        <p:spPr>
          <a:xfrm>
            <a:off x="3594500" y="350077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Odstránenie stredno frekvenčnej vzorky</a:t>
            </a:r>
          </a:p>
        </p:txBody>
      </p:sp>
      <p:cxnSp>
        <p:nvCxnSpPr>
          <p:cNvPr id="222" name="Shape 222"/>
          <p:cNvCxnSpPr>
            <a:stCxn id="218" idx="3"/>
            <a:endCxn id="220" idx="0"/>
          </p:cNvCxnSpPr>
          <p:nvPr/>
        </p:nvCxnSpPr>
        <p:spPr>
          <a:xfrm flipH="1">
            <a:off x="1834250" y="2107000"/>
            <a:ext cx="6096000" cy="1393800"/>
          </a:xfrm>
          <a:prstGeom prst="bentConnector4">
            <a:avLst>
              <a:gd name="adj1" fmla="val -3906"/>
              <a:gd name="adj2" fmla="val 6835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3" name="Shape 223"/>
          <p:cNvCxnSpPr>
            <a:stCxn id="220" idx="3"/>
            <a:endCxn id="221" idx="1"/>
          </p:cNvCxnSpPr>
          <p:nvPr/>
        </p:nvCxnSpPr>
        <p:spPr>
          <a:xfrm>
            <a:off x="2692550" y="4012575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4" name="Shape 224"/>
          <p:cNvSpPr/>
          <p:nvPr/>
        </p:nvSpPr>
        <p:spPr>
          <a:xfrm>
            <a:off x="6213350" y="350077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Normalizácia</a:t>
            </a:r>
          </a:p>
        </p:txBody>
      </p:sp>
      <p:cxnSp>
        <p:nvCxnSpPr>
          <p:cNvPr id="225" name="Shape 225"/>
          <p:cNvCxnSpPr>
            <a:stCxn id="221" idx="3"/>
            <a:endCxn id="224" idx="1"/>
          </p:cNvCxnSpPr>
          <p:nvPr/>
        </p:nvCxnSpPr>
        <p:spPr>
          <a:xfrm>
            <a:off x="5311400" y="4012575"/>
            <a:ext cx="902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6" name="Shape 226"/>
          <p:cNvSpPr/>
          <p:nvPr/>
        </p:nvSpPr>
        <p:spPr>
          <a:xfrm>
            <a:off x="3594500" y="350077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Odstránenie stredno frekvenčnej vzorky</a:t>
            </a:r>
          </a:p>
        </p:txBody>
      </p:sp>
      <p:sp>
        <p:nvSpPr>
          <p:cNvPr id="227" name="Shape 227"/>
          <p:cNvSpPr/>
          <p:nvPr/>
        </p:nvSpPr>
        <p:spPr>
          <a:xfrm>
            <a:off x="6213350" y="551832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Heatmapa</a:t>
            </a:r>
          </a:p>
        </p:txBody>
      </p:sp>
      <p:sp>
        <p:nvSpPr>
          <p:cNvPr id="228" name="Shape 228"/>
          <p:cNvSpPr/>
          <p:nvPr/>
        </p:nvSpPr>
        <p:spPr>
          <a:xfrm>
            <a:off x="3594500" y="551832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Výpis časov zväčšenej zreničky</a:t>
            </a:r>
          </a:p>
        </p:txBody>
      </p:sp>
      <p:cxnSp>
        <p:nvCxnSpPr>
          <p:cNvPr id="229" name="Shape 229"/>
          <p:cNvCxnSpPr>
            <a:stCxn id="224" idx="2"/>
            <a:endCxn id="228" idx="0"/>
          </p:cNvCxnSpPr>
          <p:nvPr/>
        </p:nvCxnSpPr>
        <p:spPr>
          <a:xfrm rot="5400000">
            <a:off x="5265500" y="3711975"/>
            <a:ext cx="993900" cy="2618700"/>
          </a:xfrm>
          <a:prstGeom prst="bentConnector3">
            <a:avLst>
              <a:gd name="adj1" fmla="val 4350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0" name="Shape 230"/>
          <p:cNvCxnSpPr>
            <a:stCxn id="224" idx="2"/>
            <a:endCxn id="227" idx="0"/>
          </p:cNvCxnSpPr>
          <p:nvPr/>
        </p:nvCxnSpPr>
        <p:spPr>
          <a:xfrm>
            <a:off x="7071800" y="4524375"/>
            <a:ext cx="0" cy="993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1" name="Shape 231"/>
          <p:cNvSpPr/>
          <p:nvPr/>
        </p:nvSpPr>
        <p:spPr>
          <a:xfrm>
            <a:off x="3594500" y="5518325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Výpis časov zväčšenej zreničky</a:t>
            </a:r>
          </a:p>
        </p:txBody>
      </p:sp>
      <p:sp>
        <p:nvSpPr>
          <p:cNvPr id="232" name="Shape 232"/>
          <p:cNvSpPr/>
          <p:nvPr/>
        </p:nvSpPr>
        <p:spPr>
          <a:xfrm>
            <a:off x="6213350" y="3500712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Normalizácia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/>
              <a:t>Heatmapa pre formulár s implementovanými chybami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t="4940" b="4414"/>
          <a:stretch/>
        </p:blipFill>
        <p:spPr>
          <a:xfrm>
            <a:off x="-101699" y="0"/>
            <a:ext cx="9442626" cy="6140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2400" smtClean="0">
                <a:latin typeface="Verdana"/>
                <a:ea typeface="Verdana"/>
                <a:cs typeface="Verdana"/>
                <a:sym typeface="Verdana"/>
              </a:rPr>
              <a:pPr algn="r"/>
              <a:t>15</a:t>
            </a:fld>
            <a:endParaRPr lang="en-GB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t="4948" b="36698"/>
          <a:stretch/>
        </p:blipFill>
        <p:spPr>
          <a:xfrm>
            <a:off x="57150" y="0"/>
            <a:ext cx="9143998" cy="61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GB" sz="1400"/>
              <a:t>Heatmapa pre formulár bez implementovaných chýb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2400" smtClean="0">
                <a:latin typeface="Verdana"/>
                <a:ea typeface="Verdana"/>
                <a:cs typeface="Verdana"/>
                <a:sym typeface="Verdana"/>
              </a:rPr>
              <a:pPr algn="r"/>
              <a:t>16</a:t>
            </a:fld>
            <a:endParaRPr lang="en-GB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Zhrnutie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551725" y="1433066"/>
            <a:ext cx="8222100" cy="36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Skúmali</a:t>
            </a:r>
            <a:r>
              <a:rPr lang="en-GB" dirty="0"/>
              <a:t> </a:t>
            </a:r>
            <a:r>
              <a:rPr lang="en-GB" dirty="0" err="1"/>
              <a:t>sme</a:t>
            </a:r>
            <a:r>
              <a:rPr lang="en-GB" dirty="0"/>
              <a:t> </a:t>
            </a:r>
            <a:r>
              <a:rPr lang="en-GB" dirty="0" err="1"/>
              <a:t>vzťah</a:t>
            </a:r>
            <a:r>
              <a:rPr lang="en-GB" dirty="0"/>
              <a:t> </a:t>
            </a:r>
            <a:r>
              <a:rPr lang="en-GB" dirty="0" err="1"/>
              <a:t>dilatácie</a:t>
            </a:r>
            <a:r>
              <a:rPr lang="en-GB" dirty="0"/>
              <a:t> </a:t>
            </a:r>
            <a:r>
              <a:rPr lang="en-GB" dirty="0" err="1"/>
              <a:t>zreničky</a:t>
            </a:r>
            <a:r>
              <a:rPr lang="en-GB" dirty="0"/>
              <a:t> a </a:t>
            </a:r>
            <a:r>
              <a:rPr lang="en-GB" dirty="0" err="1"/>
              <a:t>problémov</a:t>
            </a:r>
            <a:r>
              <a:rPr lang="en-GB" dirty="0"/>
              <a:t> v </a:t>
            </a:r>
            <a:r>
              <a:rPr lang="en-GB" dirty="0" err="1"/>
              <a:t>používateľskom</a:t>
            </a:r>
            <a:r>
              <a:rPr lang="en-GB" dirty="0"/>
              <a:t> </a:t>
            </a:r>
            <a:r>
              <a:rPr lang="en-GB" dirty="0" err="1"/>
              <a:t>rozhraní</a:t>
            </a:r>
            <a:endParaRPr lang="en-GB" dirty="0"/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Navrhli</a:t>
            </a:r>
            <a:r>
              <a:rPr lang="en-GB" dirty="0"/>
              <a:t> </a:t>
            </a:r>
            <a:r>
              <a:rPr lang="en-GB" dirty="0" err="1"/>
              <a:t>sme</a:t>
            </a:r>
            <a:r>
              <a:rPr lang="en-GB" dirty="0"/>
              <a:t> experiment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dirty="0" err="1"/>
              <a:t>webovými</a:t>
            </a:r>
            <a:r>
              <a:rPr lang="en-GB" dirty="0"/>
              <a:t> </a:t>
            </a:r>
            <a:r>
              <a:rPr lang="en-GB" dirty="0" err="1"/>
              <a:t>formulármi</a:t>
            </a:r>
            <a:endParaRPr lang="en-GB" dirty="0"/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Vykonali</a:t>
            </a:r>
            <a:r>
              <a:rPr lang="en-GB" dirty="0"/>
              <a:t> </a:t>
            </a:r>
            <a:r>
              <a:rPr lang="en-GB" dirty="0" err="1"/>
              <a:t>sme</a:t>
            </a:r>
            <a:r>
              <a:rPr lang="en-GB" dirty="0"/>
              <a:t> experiment s 32 </a:t>
            </a:r>
            <a:r>
              <a:rPr lang="en-GB" dirty="0" err="1"/>
              <a:t>ľudmi</a:t>
            </a:r>
            <a:endParaRPr lang="en-GB" dirty="0"/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Vykonali</a:t>
            </a:r>
            <a:r>
              <a:rPr lang="en-GB" dirty="0"/>
              <a:t> </a:t>
            </a:r>
            <a:r>
              <a:rPr lang="en-GB" dirty="0" err="1"/>
              <a:t>sme</a:t>
            </a:r>
            <a:r>
              <a:rPr lang="en-GB" dirty="0"/>
              <a:t> </a:t>
            </a:r>
            <a:r>
              <a:rPr lang="en-GB" dirty="0" err="1"/>
              <a:t>analýzu</a:t>
            </a:r>
            <a:r>
              <a:rPr lang="en-GB" dirty="0"/>
              <a:t> </a:t>
            </a:r>
            <a:r>
              <a:rPr lang="en-GB" dirty="0" err="1"/>
              <a:t>nazbieraných</a:t>
            </a:r>
            <a:r>
              <a:rPr lang="en-GB" dirty="0"/>
              <a:t> </a:t>
            </a:r>
            <a:r>
              <a:rPr lang="en-GB" dirty="0" err="1"/>
              <a:t>dát</a:t>
            </a:r>
            <a:endParaRPr lang="en-GB" dirty="0"/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Vytvorili</a:t>
            </a:r>
            <a:r>
              <a:rPr lang="en-GB" dirty="0"/>
              <a:t> </a:t>
            </a:r>
            <a:r>
              <a:rPr lang="en-GB" dirty="0" err="1"/>
              <a:t>sme</a:t>
            </a:r>
            <a:r>
              <a:rPr lang="en-GB" dirty="0"/>
              <a:t> </a:t>
            </a:r>
            <a:r>
              <a:rPr lang="en-GB" dirty="0" err="1"/>
              <a:t>prototyp</a:t>
            </a:r>
            <a:r>
              <a:rPr lang="en-GB" dirty="0"/>
              <a:t> </a:t>
            </a:r>
            <a:r>
              <a:rPr lang="en-GB" dirty="0" err="1"/>
              <a:t>programu</a:t>
            </a:r>
            <a:r>
              <a:rPr lang="en-GB" dirty="0"/>
              <a:t> </a:t>
            </a:r>
            <a:r>
              <a:rPr lang="en-GB" dirty="0" err="1"/>
              <a:t>určujúci</a:t>
            </a:r>
            <a:r>
              <a:rPr lang="en-GB" dirty="0"/>
              <a:t> </a:t>
            </a:r>
            <a:r>
              <a:rPr lang="en-GB" dirty="0" err="1"/>
              <a:t>časy</a:t>
            </a:r>
            <a:r>
              <a:rPr lang="en-GB" dirty="0"/>
              <a:t> </a:t>
            </a:r>
            <a:r>
              <a:rPr lang="en-GB" dirty="0" err="1"/>
              <a:t>dilatácie</a:t>
            </a:r>
            <a:r>
              <a:rPr lang="en-GB" dirty="0"/>
              <a:t> </a:t>
            </a:r>
            <a:r>
              <a:rPr lang="en-GB" dirty="0" err="1"/>
              <a:t>zreničky</a:t>
            </a:r>
            <a:endParaRPr lang="en-GB" dirty="0"/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Vytvorili</a:t>
            </a:r>
            <a:r>
              <a:rPr lang="en-GB" dirty="0"/>
              <a:t> </a:t>
            </a:r>
            <a:r>
              <a:rPr lang="en-GB" dirty="0" err="1"/>
              <a:t>modifikovanú</a:t>
            </a:r>
            <a:r>
              <a:rPr lang="en-GB" dirty="0"/>
              <a:t> </a:t>
            </a:r>
            <a:r>
              <a:rPr lang="en-GB" dirty="0" err="1"/>
              <a:t>heatmapu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Používateľské testovanie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551725" y="6426925"/>
            <a:ext cx="7761000" cy="6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600"/>
              <a:t>Zdroje: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"/>
              <a:t>[1]</a:t>
            </a:r>
            <a:r>
              <a:rPr lang="en-GB" sz="600" u="sng">
                <a:solidFill>
                  <a:schemeClr val="hlink"/>
                </a:solidFill>
                <a:hlinkClick r:id="rId3"/>
              </a:rPr>
              <a:t>http://www.stephendale.com/2013/11/18/knowledge-hub-user-consultation-the-importance-of-ui-and-ux/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"/>
              <a:t>[2]http://www.userzoom.com/remote-unmoderated-usability-testing/a-visit-from-jakob-nielsen/</a:t>
            </a:r>
          </a:p>
        </p:txBody>
      </p:sp>
      <p:grpSp>
        <p:nvGrpSpPr>
          <p:cNvPr id="81" name="Shape 81"/>
          <p:cNvGrpSpPr/>
          <p:nvPr/>
        </p:nvGrpSpPr>
        <p:grpSpPr>
          <a:xfrm>
            <a:off x="6284241" y="222344"/>
            <a:ext cx="3095757" cy="3038022"/>
            <a:chOff x="6565745" y="-104887"/>
            <a:chExt cx="2673827" cy="2673845"/>
          </a:xfrm>
        </p:grpSpPr>
        <p:pic>
          <p:nvPicPr>
            <p:cNvPr id="82" name="Shape 82" descr="sad-UX-happy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">
              <a:off x="6565745" y="-104883"/>
              <a:ext cx="2673827" cy="2673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>
              <a:off x="8468400" y="76200"/>
              <a:ext cx="3093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600"/>
                <a:t>[1]</a:t>
              </a:r>
            </a:p>
          </p:txBody>
        </p:sp>
      </p:grpSp>
      <p:pic>
        <p:nvPicPr>
          <p:cNvPr id="84" name="Shape 84" descr="usability-lab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537" y="2035548"/>
            <a:ext cx="6210274" cy="349494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5" name="Shape 85"/>
          <p:cNvSpPr txBox="1"/>
          <p:nvPr/>
        </p:nvSpPr>
        <p:spPr>
          <a:xfrm>
            <a:off x="780325" y="5308950"/>
            <a:ext cx="3093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[2]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Používateľské testovanie</a:t>
            </a:r>
          </a:p>
        </p:txBody>
      </p:sp>
      <p:pic>
        <p:nvPicPr>
          <p:cNvPr id="92" name="Shape 92" descr="2c28646f-f541-4d84-93dd-4645eba79c51.png"/>
          <p:cNvPicPr preferRelativeResize="0"/>
          <p:nvPr/>
        </p:nvPicPr>
        <p:blipFill rotWithShape="1">
          <a:blip r:embed="rId3">
            <a:alphaModFix/>
          </a:blip>
          <a:srcRect l="22988" r="23575" b="70193"/>
          <a:stretch/>
        </p:blipFill>
        <p:spPr>
          <a:xfrm>
            <a:off x="275100" y="1573525"/>
            <a:ext cx="4370100" cy="4853400"/>
          </a:xfrm>
          <a:prstGeom prst="homePlate">
            <a:avLst>
              <a:gd name="adj" fmla="val 14798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93" descr="image.png"/>
          <p:cNvPicPr preferRelativeResize="0"/>
          <p:nvPr/>
        </p:nvPicPr>
        <p:blipFill rotWithShape="1">
          <a:blip r:embed="rId4">
            <a:alphaModFix/>
          </a:blip>
          <a:srcRect l="20785" r="23280" b="69704"/>
          <a:stretch/>
        </p:blipFill>
        <p:spPr>
          <a:xfrm>
            <a:off x="2325150" y="1573525"/>
            <a:ext cx="4500000" cy="4853400"/>
          </a:xfrm>
          <a:prstGeom prst="homePlate">
            <a:avLst>
              <a:gd name="adj" fmla="val 13353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4" name="Shape 94" descr="gazeplots.png"/>
          <p:cNvPicPr preferRelativeResize="0"/>
          <p:nvPr/>
        </p:nvPicPr>
        <p:blipFill rotWithShape="1">
          <a:blip r:embed="rId5">
            <a:alphaModFix/>
          </a:blip>
          <a:srcRect l="22792" r="21276" b="69701"/>
          <a:stretch/>
        </p:blipFill>
        <p:spPr>
          <a:xfrm>
            <a:off x="4455600" y="1573525"/>
            <a:ext cx="4500000" cy="4853400"/>
          </a:xfrm>
          <a:prstGeom prst="homePlate">
            <a:avLst>
              <a:gd name="adj" fmla="val 13155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5" name="Shape 95"/>
          <p:cNvSpPr txBox="1"/>
          <p:nvPr/>
        </p:nvSpPr>
        <p:spPr>
          <a:xfrm>
            <a:off x="551725" y="6426925"/>
            <a:ext cx="7761000" cy="6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600"/>
              <a:t>Zdroje: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"/>
              <a:t>[1]</a:t>
            </a:r>
            <a:r>
              <a:rPr lang="en-GB" sz="600" u="sng">
                <a:solidFill>
                  <a:schemeClr val="hlink"/>
                </a:solidFill>
                <a:hlinkClick r:id="rId6"/>
              </a:rPr>
              <a:t>http://i1os.com/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"/>
              <a:t>[2]</a:t>
            </a:r>
            <a:r>
              <a:rPr lang="en-GB" sz="600" u="sng">
                <a:solidFill>
                  <a:schemeClr val="accent5"/>
                </a:solidFill>
                <a:hlinkClick r:id="rId7"/>
              </a:rPr>
              <a:t>https://www.telekom.sk/fix/objednavka/-/scenario/e-shop/chytry-balik/</a:t>
            </a:r>
            <a:r>
              <a:rPr lang="en-GB" sz="600"/>
              <a:t> 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1534200" y="1966024"/>
            <a:ext cx="6188523" cy="4071175"/>
            <a:chOff x="1534200" y="1966024"/>
            <a:chExt cx="6188523" cy="4071175"/>
          </a:xfrm>
        </p:grpSpPr>
        <p:pic>
          <p:nvPicPr>
            <p:cNvPr id="97" name="Shape 97" descr="maxresdefault.jpg"/>
            <p:cNvPicPr preferRelativeResize="0"/>
            <p:nvPr/>
          </p:nvPicPr>
          <p:blipFill rotWithShape="1">
            <a:blip r:embed="rId8">
              <a:alphaModFix/>
            </a:blip>
            <a:srcRect l="12757" t="3679" r="5309"/>
            <a:stretch/>
          </p:blipFill>
          <p:spPr>
            <a:xfrm>
              <a:off x="1569975" y="1966024"/>
              <a:ext cx="6152748" cy="406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Shape 98"/>
            <p:cNvSpPr txBox="1"/>
            <p:nvPr/>
          </p:nvSpPr>
          <p:spPr>
            <a:xfrm>
              <a:off x="1534200" y="5791200"/>
              <a:ext cx="3093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600"/>
                <a:t>[1]</a:t>
              </a:r>
            </a:p>
          </p:txBody>
        </p:sp>
      </p:grpSp>
      <p:sp>
        <p:nvSpPr>
          <p:cNvPr id="99" name="Shape 99"/>
          <p:cNvSpPr txBox="1"/>
          <p:nvPr/>
        </p:nvSpPr>
        <p:spPr>
          <a:xfrm>
            <a:off x="238800" y="6172200"/>
            <a:ext cx="3093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[2]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Dilatácia zreničky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51725" y="1433066"/>
            <a:ext cx="8222100" cy="36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Faktory ovplyvňujúce dilatáciu zreničky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Stres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Kognitívna záťaž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Emočný stav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Svietivosť obrazovky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Osvetlenie v miestnosti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Hluk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Bolesť</a:t>
            </a:r>
            <a:endParaRPr lang="sk-SK" dirty="0"/>
          </a:p>
        </p:txBody>
      </p:sp>
      <p:sp>
        <p:nvSpPr>
          <p:cNvPr id="107" name="Shape 107"/>
          <p:cNvSpPr txBox="1"/>
          <p:nvPr/>
        </p:nvSpPr>
        <p:spPr>
          <a:xfrm>
            <a:off x="551725" y="6426925"/>
            <a:ext cx="7761000" cy="6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"/>
              <a:t>Zdroje:</a:t>
            </a:r>
          </a:p>
          <a:p>
            <a:pPr lvl="0">
              <a:spcBef>
                <a:spcPts val="0"/>
              </a:spcBef>
              <a:buNone/>
            </a:pPr>
            <a:r>
              <a:rPr lang="en-GB" sz="600"/>
              <a:t>[1]</a:t>
            </a:r>
            <a:r>
              <a:rPr lang="en-GB" sz="600" u="sng">
                <a:solidFill>
                  <a:schemeClr val="hlink"/>
                </a:solidFill>
                <a:hlinkClick r:id="rId3"/>
              </a:rPr>
              <a:t>http://lonerwolf.com/body-language-eyes/</a:t>
            </a:r>
            <a:r>
              <a:rPr lang="en-GB" sz="600"/>
              <a:t>  </a:t>
            </a:r>
          </a:p>
          <a:p>
            <a:pPr lvl="0" rtl="0">
              <a:spcBef>
                <a:spcPts val="0"/>
              </a:spcBef>
              <a:buNone/>
            </a:pPr>
            <a:endParaRPr sz="600"/>
          </a:p>
        </p:txBody>
      </p:sp>
      <p:grpSp>
        <p:nvGrpSpPr>
          <p:cNvPr id="108" name="Shape 108"/>
          <p:cNvGrpSpPr/>
          <p:nvPr/>
        </p:nvGrpSpPr>
        <p:grpSpPr>
          <a:xfrm>
            <a:off x="2457150" y="4587299"/>
            <a:ext cx="4411200" cy="1724401"/>
            <a:chOff x="2457150" y="4230248"/>
            <a:chExt cx="4411200" cy="1724401"/>
          </a:xfrm>
        </p:grpSpPr>
        <p:pic>
          <p:nvPicPr>
            <p:cNvPr id="109" name="Shape 109" descr="Dilated-Vs-Contracted-Pupils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57150" y="4230248"/>
              <a:ext cx="4411200" cy="1724400"/>
            </a:xfrm>
            <a:prstGeom prst="rect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10" name="Shape 110"/>
            <p:cNvSpPr txBox="1"/>
            <p:nvPr/>
          </p:nvSpPr>
          <p:spPr>
            <a:xfrm>
              <a:off x="2457150" y="5708650"/>
              <a:ext cx="3093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600"/>
                <a:t>[1]</a:t>
              </a:r>
            </a:p>
          </p:txBody>
        </p:sp>
      </p:grpSp>
      <p:grpSp>
        <p:nvGrpSpPr>
          <p:cNvPr id="111" name="Shape 111"/>
          <p:cNvGrpSpPr/>
          <p:nvPr/>
        </p:nvGrpSpPr>
        <p:grpSpPr>
          <a:xfrm>
            <a:off x="4008750" y="2810099"/>
            <a:ext cx="856650" cy="1297007"/>
            <a:chOff x="4008750" y="2810100"/>
            <a:chExt cx="856650" cy="1085400"/>
          </a:xfrm>
        </p:grpSpPr>
        <p:sp>
          <p:nvSpPr>
            <p:cNvPr id="112" name="Shape 112"/>
            <p:cNvSpPr/>
            <p:nvPr/>
          </p:nvSpPr>
          <p:spPr>
            <a:xfrm>
              <a:off x="4008750" y="2810100"/>
              <a:ext cx="111000" cy="1085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4229700" y="2924348"/>
              <a:ext cx="635700" cy="821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 sz="4800" b="1">
                  <a:solidFill>
                    <a:schemeClr val="accent3"/>
                  </a:solidFill>
                </a:rPr>
                <a:t>X</a:t>
              </a:r>
            </a:p>
          </p:txBody>
        </p:sp>
      </p:grpSp>
      <p:grpSp>
        <p:nvGrpSpPr>
          <p:cNvPr id="114" name="Shape 114"/>
          <p:cNvGrpSpPr/>
          <p:nvPr/>
        </p:nvGrpSpPr>
        <p:grpSpPr>
          <a:xfrm>
            <a:off x="3352950" y="1905347"/>
            <a:ext cx="876750" cy="918131"/>
            <a:chOff x="3352950" y="1905348"/>
            <a:chExt cx="876750" cy="821400"/>
          </a:xfrm>
        </p:grpSpPr>
        <p:sp>
          <p:nvSpPr>
            <p:cNvPr id="115" name="Shape 115"/>
            <p:cNvSpPr/>
            <p:nvPr/>
          </p:nvSpPr>
          <p:spPr>
            <a:xfrm>
              <a:off x="3352950" y="1926659"/>
              <a:ext cx="111000" cy="77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600">
                <a:solidFill>
                  <a:srgbClr val="FF0000"/>
                </a:solidFill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3594000" y="1905348"/>
              <a:ext cx="635700" cy="82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 sz="4800" b="1">
                  <a:solidFill>
                    <a:schemeClr val="accent2"/>
                  </a:solidFill>
                </a:rPr>
                <a:t>✔</a:t>
              </a:r>
            </a:p>
          </p:txBody>
        </p:sp>
      </p:grp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265500" y="1493751"/>
            <a:ext cx="4045200" cy="439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sk-SK" sz="2000" dirty="0" smtClean="0"/>
              <a:t>Vyhodnocovanie používateľského testovania trvá príliš dlho</a:t>
            </a:r>
            <a:endParaRPr lang="sk-SK" sz="2000" dirty="0"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1650" y="252825"/>
            <a:ext cx="44529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Problém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631550" y="252825"/>
            <a:ext cx="44529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Naše riešenie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4835400" y="1601101"/>
            <a:ext cx="4045200" cy="439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rgbClr val="F9F9F9"/>
              </a:buClr>
              <a:buSzPct val="100000"/>
              <a:buChar char="●"/>
            </a:pPr>
            <a:r>
              <a:rPr lang="sk-SK" sz="2000" dirty="0" smtClean="0">
                <a:solidFill>
                  <a:srgbClr val="F9F9F9"/>
                </a:solidFill>
              </a:rPr>
              <a:t>Zjednodušiť hľadanie chýb v používateľskom rozhraní (vo formulároch)</a:t>
            </a:r>
            <a:endParaRPr lang="en-US" sz="2000" dirty="0" smtClean="0">
              <a:solidFill>
                <a:srgbClr val="F9F9F9"/>
              </a:solidFill>
            </a:endParaRPr>
          </a:p>
          <a:p>
            <a:pPr marL="101600" lvl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rgbClr val="F9F9F9"/>
              </a:buClr>
              <a:buSzPct val="100000"/>
            </a:pPr>
            <a:endParaRPr lang="sk-SK" sz="2000" dirty="0" smtClean="0">
              <a:solidFill>
                <a:srgbClr val="F9F9F9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k-SK" sz="2300" b="1" dirty="0" smtClean="0">
                <a:solidFill>
                  <a:srgbClr val="F9F9F9"/>
                </a:solidFill>
              </a:rPr>
              <a:t>AKO?</a:t>
            </a: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Char char="●"/>
            </a:pPr>
            <a:r>
              <a:rPr lang="sk-SK" sz="2000" dirty="0" smtClean="0">
                <a:solidFill>
                  <a:schemeClr val="lt1"/>
                </a:solidFill>
              </a:rPr>
              <a:t>Využitím dilatácie zreničky vyvolanej stresovými situáciami počas testovania</a:t>
            </a:r>
            <a:endParaRPr lang="sk-SK" sz="2000" dirty="0">
              <a:solidFill>
                <a:schemeClr val="lt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/>
            <a:fld id="{00000000-1234-1234-1234-123412341234}" type="slidenum">
              <a:rPr lang="en-GB" sz="240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pPr lvl="0" algn="r"/>
              <a:t>5</a:t>
            </a:fld>
            <a:endParaRPr lang="en-GB" sz="2400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Experiment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51725" y="1408741"/>
            <a:ext cx="8222100" cy="36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Experiment pozostával z 3 formulárov: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Formulár bez implementovaných chýb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Formulár s implementovanými chybami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Telekom formulár</a:t>
            </a:r>
          </a:p>
          <a:p>
            <a:pPr marL="5715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Participanti pracovali samostatne (pomocou inštrukcií)</a:t>
            </a:r>
            <a:endParaRPr lang="sk-SK" dirty="0"/>
          </a:p>
        </p:txBody>
      </p:sp>
      <p:sp>
        <p:nvSpPr>
          <p:cNvPr id="133" name="Shape 133"/>
          <p:cNvSpPr/>
          <p:nvPr/>
        </p:nvSpPr>
        <p:spPr>
          <a:xfrm>
            <a:off x="1494300" y="3979654"/>
            <a:ext cx="2583600" cy="1984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UX Lab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Eyetracker</a:t>
            </a:r>
            <a:r>
              <a:rPr lang="en-GB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GB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300Hz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Testovaných</a:t>
            </a:r>
            <a:r>
              <a:rPr lang="en-GB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GB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9 </a:t>
            </a:r>
            <a:r>
              <a:rPr lang="en-GB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ľudí</a:t>
            </a:r>
            <a:endParaRPr lang="en-GB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Trvanie</a:t>
            </a:r>
            <a:r>
              <a:rPr lang="en-GB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sedenia</a:t>
            </a:r>
            <a:r>
              <a:rPr lang="en-GB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GB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35min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Počet</a:t>
            </a:r>
            <a:r>
              <a:rPr lang="en-GB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behov</a:t>
            </a:r>
            <a:r>
              <a:rPr lang="en-GB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9</a:t>
            </a:r>
          </a:p>
          <a:p>
            <a:pPr lvl="0" rtl="0">
              <a:spcBef>
                <a:spcPts val="0"/>
              </a:spcBef>
              <a:buNone/>
            </a:pPr>
            <a:endParaRPr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066100" y="3979654"/>
            <a:ext cx="2583600" cy="198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16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UX Class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Eyetracker: </a:t>
            </a:r>
            <a:r>
              <a:rPr lang="en-GB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60Hz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Testovaných: </a:t>
            </a:r>
            <a:r>
              <a:rPr lang="en-GB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23 ľudí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Trvanie sedenia: </a:t>
            </a:r>
            <a:r>
              <a:rPr lang="en-GB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1hod</a:t>
            </a:r>
          </a:p>
          <a:p>
            <a:pPr lvl="0" rtl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Počet behov</a:t>
            </a:r>
            <a:r>
              <a:rPr lang="en-GB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 4</a:t>
            </a:r>
          </a:p>
          <a:p>
            <a:pPr lvl="0" rtl="0">
              <a:spcBef>
                <a:spcPts val="0"/>
              </a:spcBef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3544500" y="4609129"/>
            <a:ext cx="2055000" cy="1677900"/>
          </a:xfrm>
          <a:prstGeom prst="triangle">
            <a:avLst>
              <a:gd name="adj" fmla="val 49002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b="1">
                <a:latin typeface="Verdana"/>
                <a:ea typeface="Verdana"/>
                <a:cs typeface="Verdana"/>
                <a:sym typeface="Verdana"/>
              </a:rPr>
              <a:t>Spolu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32 ľudí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Filtrácia a spracovanie dát</a:t>
            </a:r>
          </a:p>
        </p:txBody>
      </p:sp>
      <p:sp>
        <p:nvSpPr>
          <p:cNvPr id="142" name="Shape 142"/>
          <p:cNvSpPr/>
          <p:nvPr/>
        </p:nvSpPr>
        <p:spPr>
          <a:xfrm>
            <a:off x="975650" y="1595200"/>
            <a:ext cx="1716900" cy="1023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Označenie</a:t>
            </a:r>
            <a:r>
              <a:rPr lang="en-GB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nevalidných</a:t>
            </a:r>
            <a:r>
              <a:rPr lang="en-GB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dát</a:t>
            </a:r>
            <a:endParaRPr lang="en-GB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60950" y="-104864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Filtrácia nevalidných dát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60950" y="1566321"/>
            <a:ext cx="8222100" cy="214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k-SK" dirty="0" smtClean="0"/>
              <a:t>Vypĺňanie formulára → Pozeranie na klávesnicu → zmena veľkosti zreničky!</a:t>
            </a:r>
          </a:p>
          <a:p>
            <a:pPr marL="571500" lvl="0" indent="-34290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Experiment pozostávajúci z pozerania na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obrazovku (čiernu a bielu) a	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na klávesnicu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2400" smtClean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lang="en-GB" sz="2400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kalvesnica_1S.png"/>
          <p:cNvPicPr preferRelativeResize="0"/>
          <p:nvPr/>
        </p:nvPicPr>
        <p:blipFill rotWithShape="1">
          <a:blip r:embed="rId3">
            <a:alphaModFix/>
          </a:blip>
          <a:srcRect l="7924" t="6384" r="7134"/>
          <a:stretch/>
        </p:blipFill>
        <p:spPr>
          <a:xfrm>
            <a:off x="215687" y="694275"/>
            <a:ext cx="8712623" cy="4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/>
              <a:t>Nárast veľkosti zreničky, po pozeraní na klávesnicu po dobu 1 sekundy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2400" smtClean="0">
                <a:latin typeface="Verdana"/>
                <a:ea typeface="Verdana"/>
                <a:cs typeface="Verdana"/>
                <a:sym typeface="Verdana"/>
              </a:rPr>
              <a:pPr algn="r"/>
              <a:t>9</a:t>
            </a:fld>
            <a:endParaRPr lang="en-GB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835</Words>
  <Application>Microsoft Office PowerPoint</Application>
  <PresentationFormat>Prezentácia na obrazovke (4:3)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Verdana</vt:lpstr>
      <vt:lpstr>Arial</vt:lpstr>
      <vt:lpstr>Roboto</vt:lpstr>
      <vt:lpstr>material</vt:lpstr>
      <vt:lpstr>Rozšírenie zreničky a stres pri používateľskom testovaní</vt:lpstr>
      <vt:lpstr>Používateľské testovanie</vt:lpstr>
      <vt:lpstr>Používateľské testovanie</vt:lpstr>
      <vt:lpstr>Dilatácia zreničky</vt:lpstr>
      <vt:lpstr>Problém</vt:lpstr>
      <vt:lpstr>Experiment</vt:lpstr>
      <vt:lpstr>Filtrácia a spracovanie dát</vt:lpstr>
      <vt:lpstr>Filtrácia nevalidných dát</vt:lpstr>
      <vt:lpstr>Prezentácia programu PowerPoint</vt:lpstr>
      <vt:lpstr>Prezentácia programu PowerPoint</vt:lpstr>
      <vt:lpstr>Filtrácia a spracovanie dát</vt:lpstr>
      <vt:lpstr>Odstránenie šumu</vt:lpstr>
      <vt:lpstr>Filtrácia a spracovanie dát</vt:lpstr>
      <vt:lpstr>Filtrácia a spracovanie dát</vt:lpstr>
      <vt:lpstr>Prezentácia programu PowerPoint</vt:lpstr>
      <vt:lpstr>Prezentácia programu PowerPoint</vt:lpstr>
      <vt:lpstr>Zhrnutie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Rozšírenie zreničky a stres pri používateľskom testovaní</dc:title>
  <cp:lastModifiedBy>Matej Cervenka</cp:lastModifiedBy>
  <cp:revision>6</cp:revision>
  <dcterms:modified xsi:type="dcterms:W3CDTF">2016-06-20T22:34:32Z</dcterms:modified>
</cp:coreProperties>
</file>